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5" r:id="rId9"/>
    <p:sldId id="266" r:id="rId10"/>
    <p:sldId id="267" r:id="rId11"/>
    <p:sldId id="268" r:id="rId12"/>
    <p:sldId id="270" r:id="rId13"/>
    <p:sldId id="269" r:id="rId14"/>
    <p:sldId id="264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0090C-77DD-46F5-8F18-DB7D1D25CAFF}" type="datetimeFigureOut">
              <a:rPr lang="en-US" smtClean="0"/>
              <a:pPr/>
              <a:t>11/14/2010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78E10-DD92-4818-AE0F-B33E1B95E5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Advanced Queries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ROUP_CONCAT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Combines all values for a field into a single field</a:t>
            </a:r>
          </a:p>
          <a:p>
            <a:r>
              <a:rPr lang="en-US" dirty="0" smtClean="0"/>
              <a:t>Select GROUP_CONCAT(Language) FROM </a:t>
            </a:r>
            <a:r>
              <a:rPr lang="en-US" dirty="0" err="1" smtClean="0"/>
              <a:t>CountryLanguages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Would return a single field with all values for Language field with comma separation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66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MIN() and MAX()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MIN(</a:t>
            </a:r>
            <a:r>
              <a:rPr lang="en-US" dirty="0" err="1" smtClean="0"/>
              <a:t>fieldName</a:t>
            </a:r>
            <a:r>
              <a:rPr lang="en-US" dirty="0" smtClean="0"/>
              <a:t>) returns the minimum value in that column / field</a:t>
            </a:r>
          </a:p>
          <a:p>
            <a:r>
              <a:rPr lang="en-US" dirty="0" smtClean="0"/>
              <a:t>MAX(</a:t>
            </a:r>
            <a:r>
              <a:rPr lang="en-US" dirty="0" err="1" smtClean="0"/>
              <a:t>fieldName</a:t>
            </a:r>
            <a:r>
              <a:rPr lang="en-US" dirty="0" smtClean="0"/>
              <a:t>) returns the maximum value in that column / field</a:t>
            </a:r>
          </a:p>
          <a:p>
            <a:r>
              <a:rPr lang="en-US" dirty="0" smtClean="0"/>
              <a:t>When used with GROUP BY provides summary for each group in the selected field</a:t>
            </a:r>
          </a:p>
          <a:p>
            <a:r>
              <a:rPr lang="en-US" dirty="0" smtClean="0"/>
              <a:t>Often the GROUP BY is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520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SUM() adds all the numeric values in a column</a:t>
            </a:r>
          </a:p>
          <a:p>
            <a:r>
              <a:rPr lang="en-US" dirty="0" smtClean="0"/>
              <a:t>Often used with a GROUP 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5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AVG() and STD() or STDDEV()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AVG(</a:t>
            </a:r>
            <a:r>
              <a:rPr lang="en-US" dirty="0" err="1" smtClean="0"/>
              <a:t>fieldName</a:t>
            </a:r>
            <a:r>
              <a:rPr lang="en-US" dirty="0" smtClean="0"/>
              <a:t>) returns the numerical average of all values in the column</a:t>
            </a:r>
          </a:p>
          <a:p>
            <a:r>
              <a:rPr lang="en-US" dirty="0" smtClean="0"/>
              <a:t>STD(</a:t>
            </a:r>
            <a:r>
              <a:rPr lang="en-US" dirty="0" err="1" smtClean="0"/>
              <a:t>fieldName</a:t>
            </a:r>
            <a:r>
              <a:rPr lang="en-US" dirty="0" smtClean="0"/>
              <a:t>) returns the standard deviation around the arithmetic mean (average)</a:t>
            </a:r>
          </a:p>
          <a:p>
            <a:r>
              <a:rPr lang="en-US" dirty="0" smtClean="0"/>
              <a:t>Often needs GROUP BY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2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HAVING clause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828800"/>
            <a:ext cx="8153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Limits return by evaluating the rows that have already been returned</a:t>
            </a:r>
          </a:p>
          <a:p>
            <a:endParaRPr lang="en-US" dirty="0" smtClean="0"/>
          </a:p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INNER JOIN </a:t>
            </a:r>
            <a:r>
              <a:rPr lang="en-US" dirty="0" err="1" smtClean="0"/>
              <a:t>tableName</a:t>
            </a:r>
            <a:r>
              <a:rPr lang="en-US" dirty="0" smtClean="0"/>
              <a:t> USING (</a:t>
            </a:r>
            <a:r>
              <a:rPr lang="en-US" dirty="0" err="1" smtClean="0"/>
              <a:t>fieldName</a:t>
            </a:r>
            <a:r>
              <a:rPr lang="en-US" dirty="0" smtClean="0"/>
              <a:t>) HAVING </a:t>
            </a:r>
            <a:r>
              <a:rPr lang="en-US" dirty="0" err="1" smtClean="0"/>
              <a:t>someValue</a:t>
            </a:r>
            <a:r>
              <a:rPr lang="en-US" dirty="0" smtClean="0"/>
              <a:t> </a:t>
            </a:r>
            <a:r>
              <a:rPr lang="en-US" dirty="0" err="1" smtClean="0"/>
              <a:t>inSomeRelationTo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HAVING </a:t>
            </a:r>
            <a:r>
              <a:rPr lang="en-US" dirty="0" err="1" smtClean="0"/>
              <a:t>fieldName</a:t>
            </a:r>
            <a:r>
              <a:rPr lang="en-US" dirty="0" smtClean="0"/>
              <a:t> &gt; </a:t>
            </a:r>
            <a:r>
              <a:rPr lang="en-US" dirty="0" err="1" smtClean="0"/>
              <a:t>someValue</a:t>
            </a:r>
            <a:endParaRPr lang="en-US" dirty="0" smtClean="0"/>
          </a:p>
          <a:p>
            <a:r>
              <a:rPr lang="en-US" dirty="0" smtClean="0"/>
              <a:t>HAVING COUNT(</a:t>
            </a:r>
            <a:r>
              <a:rPr lang="en-US" dirty="0" err="1" smtClean="0"/>
              <a:t>fieldName</a:t>
            </a:r>
            <a:r>
              <a:rPr lang="en-US" dirty="0" smtClean="0"/>
              <a:t>) &lt; </a:t>
            </a:r>
            <a:r>
              <a:rPr lang="en-US" dirty="0" err="1" smtClean="0"/>
              <a:t>someValue</a:t>
            </a:r>
            <a:endParaRPr lang="en-US" dirty="0" smtClean="0"/>
          </a:p>
          <a:p>
            <a:r>
              <a:rPr lang="en-US" dirty="0" smtClean="0"/>
              <a:t>Any Aggregate can be used with HAVING clause</a:t>
            </a:r>
          </a:p>
          <a:p>
            <a:r>
              <a:rPr lang="en-US" dirty="0" smtClean="0"/>
              <a:t>	Average order total &gt; </a:t>
            </a:r>
            <a:r>
              <a:rPr lang="en-US" dirty="0" err="1" smtClean="0"/>
              <a:t>someValue</a:t>
            </a:r>
            <a:endParaRPr lang="en-US" dirty="0" smtClean="0"/>
          </a:p>
          <a:p>
            <a:r>
              <a:rPr lang="en-US" dirty="0" smtClean="0"/>
              <a:t>	Total items ordered &lt; 5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– identifies initial set of records to be selected from the table</a:t>
            </a:r>
          </a:p>
          <a:p>
            <a:r>
              <a:rPr lang="en-US" dirty="0" smtClean="0"/>
              <a:t>GROUP BY – sorts selected records into groups</a:t>
            </a:r>
          </a:p>
          <a:p>
            <a:r>
              <a:rPr lang="en-US" dirty="0" smtClean="0"/>
              <a:t>Aggregate functions compute summary values for groups</a:t>
            </a:r>
          </a:p>
          <a:p>
            <a:r>
              <a:rPr lang="en-US" dirty="0" smtClean="0"/>
              <a:t>HAVING – Identifies groups to be returned for final result 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165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Including computations in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fieldValue</a:t>
            </a:r>
            <a:r>
              <a:rPr lang="en-US" dirty="0" smtClean="0"/>
              <a:t> op </a:t>
            </a:r>
            <a:r>
              <a:rPr lang="en-US" dirty="0" err="1" smtClean="0"/>
              <a:t>fieldValue</a:t>
            </a:r>
            <a:r>
              <a:rPr lang="en-US" dirty="0" smtClean="0"/>
              <a:t>) as </a:t>
            </a:r>
            <a:r>
              <a:rPr lang="en-US" smtClean="0"/>
              <a:t>NewColumnName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92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Aliases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Nicknames</a:t>
            </a:r>
          </a:p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Shorter queries to type</a:t>
            </a:r>
          </a:p>
          <a:p>
            <a:pPr lvl="1"/>
            <a:r>
              <a:rPr lang="en-US" dirty="0" smtClean="0"/>
              <a:t>Makes queries more easily understood</a:t>
            </a:r>
          </a:p>
          <a:p>
            <a:pPr lvl="1"/>
            <a:r>
              <a:rPr lang="en-US" dirty="0" smtClean="0"/>
              <a:t>Used the same table multiple ways in the same query</a:t>
            </a:r>
          </a:p>
          <a:p>
            <a:pPr lvl="1"/>
            <a:r>
              <a:rPr lang="en-US" dirty="0" smtClean="0"/>
              <a:t>Easier data access for stored programs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Alias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371600"/>
            <a:ext cx="7772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/>
            </a:pPr>
            <a:r>
              <a:rPr lang="en-US" dirty="0" smtClean="0"/>
              <a:t>Basics:</a:t>
            </a:r>
          </a:p>
          <a:p>
            <a:pPr marL="400050" indent="-400050"/>
            <a:r>
              <a:rPr lang="en-US" dirty="0"/>
              <a:t>	</a:t>
            </a:r>
            <a:r>
              <a:rPr lang="en-US" dirty="0" err="1" smtClean="0"/>
              <a:t>QueryCommand</a:t>
            </a:r>
            <a:r>
              <a:rPr lang="en-US" dirty="0" smtClean="0"/>
              <a:t> </a:t>
            </a:r>
            <a:r>
              <a:rPr lang="en-US" dirty="0" err="1" smtClean="0"/>
              <a:t>fieldName</a:t>
            </a:r>
            <a:r>
              <a:rPr lang="en-US" dirty="0" smtClean="0"/>
              <a:t>  AS </a:t>
            </a:r>
            <a:r>
              <a:rPr lang="en-US" dirty="0" err="1" smtClean="0"/>
              <a:t>nickName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…</a:t>
            </a:r>
          </a:p>
          <a:p>
            <a:pPr marL="400050" indent="-400050"/>
            <a:r>
              <a:rPr lang="en-US" dirty="0"/>
              <a:t>	</a:t>
            </a:r>
            <a:endParaRPr lang="en-US" dirty="0" smtClean="0"/>
          </a:p>
          <a:p>
            <a:pPr marL="400050" indent="-400050"/>
            <a:r>
              <a:rPr lang="en-US" dirty="0"/>
              <a:t>	</a:t>
            </a:r>
            <a:r>
              <a:rPr lang="en-US" dirty="0" smtClean="0"/>
              <a:t>SELECT NAME as City Name from City…;</a:t>
            </a:r>
          </a:p>
          <a:p>
            <a:endParaRPr lang="en-US" dirty="0" smtClean="0"/>
          </a:p>
          <a:p>
            <a:r>
              <a:rPr lang="en-US" dirty="0" smtClean="0"/>
              <a:t>II. Combine columns into one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err="1" smtClean="0"/>
              <a:t>QueryCommand</a:t>
            </a:r>
            <a:r>
              <a:rPr lang="en-US" dirty="0" smtClean="0"/>
              <a:t> CONCAT (</a:t>
            </a:r>
            <a:r>
              <a:rPr lang="en-US" dirty="0" err="1" smtClean="0"/>
              <a:t>fieldName</a:t>
            </a:r>
            <a:r>
              <a:rPr lang="en-US" dirty="0" smtClean="0"/>
              <a:t>, “literal”, </a:t>
            </a:r>
            <a:r>
              <a:rPr lang="en-US" dirty="0" err="1" smtClean="0"/>
              <a:t>fieldName</a:t>
            </a:r>
            <a:r>
              <a:rPr lang="en-US" dirty="0" smtClean="0"/>
              <a:t>) AS </a:t>
            </a:r>
            <a:r>
              <a:rPr lang="en-US" dirty="0" err="1" smtClean="0"/>
              <a:t>nickName</a:t>
            </a:r>
            <a:r>
              <a:rPr lang="en-US" dirty="0" smtClean="0"/>
              <a:t>…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   SELECT CONCAT(</a:t>
            </a:r>
            <a:r>
              <a:rPr lang="en-US" dirty="0" err="1" smtClean="0"/>
              <a:t>contactFirstName</a:t>
            </a:r>
            <a:r>
              <a:rPr lang="en-US" dirty="0" smtClean="0"/>
              <a:t>, “ “, </a:t>
            </a:r>
            <a:r>
              <a:rPr lang="en-US" dirty="0" err="1" smtClean="0"/>
              <a:t>contactLastName</a:t>
            </a:r>
            <a:r>
              <a:rPr lang="en-US" dirty="0" smtClean="0"/>
              <a:t>) AS Contact FROM customers…;</a:t>
            </a:r>
          </a:p>
          <a:p>
            <a:endParaRPr lang="en-US" dirty="0"/>
          </a:p>
          <a:p>
            <a:r>
              <a:rPr lang="en-US" dirty="0" smtClean="0"/>
              <a:t>Fields concatenated can be from all the tables related in a join statement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Alias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828800"/>
            <a:ext cx="8153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SELECT t1.fieldName, t2.fieldName FROM tableName1 AS t1 INNER JOIN tableName2 AS t2 on t1.fieldName = t2.fieldName WHERE t1.fieldName &gt; </a:t>
            </a:r>
            <a:r>
              <a:rPr lang="en-US" sz="2400" dirty="0" err="1" smtClean="0"/>
              <a:t>someValue</a:t>
            </a:r>
            <a:r>
              <a:rPr lang="en-US" sz="2400" dirty="0" smtClean="0"/>
              <a:t> ORDER BY t2.fieldName;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* Note that the alias may be used before it is declared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Aggregation of Data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Group returned rows or values as a single unit based on some characteristic(s</a:t>
            </a:r>
            <a:r>
              <a:rPr lang="en-US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CONCAT() </a:t>
            </a:r>
            <a:endParaRPr lang="en-US" dirty="0" smtClean="0"/>
          </a:p>
          <a:p>
            <a:pPr lvl="1"/>
            <a:r>
              <a:rPr lang="en-US" dirty="0" smtClean="0"/>
              <a:t>COUNT</a:t>
            </a:r>
            <a:r>
              <a:rPr lang="en-US" dirty="0" smtClean="0"/>
              <a:t>() </a:t>
            </a:r>
            <a:endParaRPr lang="en-US" dirty="0" smtClean="0"/>
          </a:p>
          <a:p>
            <a:pPr lvl="1"/>
            <a:r>
              <a:rPr lang="en-US" dirty="0" smtClean="0">
                <a:sym typeface="Wingdings" pitchFamily="2" charset="2"/>
              </a:rPr>
              <a:t>AVG()</a:t>
            </a:r>
          </a:p>
          <a:p>
            <a:pPr lvl="1"/>
            <a:r>
              <a:rPr lang="en-US" dirty="0"/>
              <a:t>MAX() </a:t>
            </a:r>
          </a:p>
          <a:p>
            <a:pPr lvl="1"/>
            <a:r>
              <a:rPr lang="en-US" dirty="0"/>
              <a:t>MIN()</a:t>
            </a:r>
          </a:p>
          <a:p>
            <a:pPr lvl="1"/>
            <a:r>
              <a:rPr lang="en-US" dirty="0">
                <a:sym typeface="Wingdings" pitchFamily="2" charset="2"/>
              </a:rPr>
              <a:t>SUM() 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COUNT() </a:t>
            </a:r>
          </a:p>
          <a:p>
            <a:pPr lvl="1"/>
            <a:r>
              <a:rPr lang="en-US" dirty="0" smtClean="0"/>
              <a:t>STD() </a:t>
            </a:r>
            <a:r>
              <a:rPr lang="en-US" dirty="0"/>
              <a:t>or </a:t>
            </a:r>
            <a:r>
              <a:rPr lang="en-US" dirty="0" smtClean="0"/>
              <a:t>STDDEV() </a:t>
            </a:r>
            <a:endParaRPr lang="en-US" dirty="0"/>
          </a:p>
          <a:p>
            <a:pPr lvl="1"/>
            <a:endParaRPr lang="en-US" dirty="0">
              <a:sym typeface="Wingdings" pitchFamily="2" charset="2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Clauses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r>
              <a:rPr lang="en-US" dirty="0"/>
              <a:t>DISTINCT </a:t>
            </a:r>
            <a:endParaRPr lang="en-US" dirty="0" smtClean="0"/>
          </a:p>
          <a:p>
            <a:pPr lvl="1"/>
            <a:r>
              <a:rPr lang="en-US" dirty="0" smtClean="0">
                <a:sym typeface="Wingdings" pitchFamily="2" charset="2"/>
              </a:rPr>
              <a:t>GROUP </a:t>
            </a:r>
            <a:r>
              <a:rPr lang="en-US" dirty="0">
                <a:sym typeface="Wingdings" pitchFamily="2" charset="2"/>
              </a:rPr>
              <a:t>BY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HAVING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DISTINCT clause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Drops Duplicate </a:t>
            </a:r>
            <a:r>
              <a:rPr lang="en-US" dirty="0" smtClean="0"/>
              <a:t>Records</a:t>
            </a:r>
          </a:p>
          <a:p>
            <a:r>
              <a:rPr lang="en-US" dirty="0" smtClean="0"/>
              <a:t>Does not sort the records in the return</a:t>
            </a:r>
          </a:p>
          <a:p>
            <a:r>
              <a:rPr lang="en-US" dirty="0" smtClean="0"/>
              <a:t>The </a:t>
            </a:r>
            <a:r>
              <a:rPr lang="en-US" dirty="0"/>
              <a:t>selection is made and then the duplicates are dropped</a:t>
            </a:r>
          </a:p>
          <a:p>
            <a:r>
              <a:rPr lang="en-US" dirty="0" smtClean="0"/>
              <a:t>Creates </a:t>
            </a:r>
            <a:r>
              <a:rPr lang="en-US" dirty="0"/>
              <a:t>an example of the field or group of fields in the SELECT</a:t>
            </a:r>
          </a:p>
          <a:p>
            <a:r>
              <a:rPr lang="en-US" dirty="0" smtClean="0"/>
              <a:t>A </a:t>
            </a:r>
            <a:r>
              <a:rPr lang="en-US" dirty="0"/>
              <a:t>null value is seen as a unique value</a:t>
            </a:r>
          </a:p>
          <a:p>
            <a:r>
              <a:rPr lang="en-US" dirty="0" smtClean="0"/>
              <a:t> </a:t>
            </a:r>
            <a:r>
              <a:rPr lang="en-US" dirty="0"/>
              <a:t>Similar action as a GROUP By clause which also drops </a:t>
            </a:r>
            <a:r>
              <a:rPr lang="en-US" dirty="0" smtClean="0"/>
              <a:t>duplicates</a:t>
            </a:r>
          </a:p>
          <a:p>
            <a:r>
              <a:rPr lang="en-US" dirty="0" smtClean="0"/>
              <a:t>Overhead </a:t>
            </a:r>
            <a:r>
              <a:rPr lang="en-US" dirty="0"/>
              <a:t>on DISTINCT can be very high and should be used with caution of large tables.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724400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DISTINCT </a:t>
            </a:r>
            <a:r>
              <a:rPr lang="en-US" dirty="0" err="1"/>
              <a:t>fieldName</a:t>
            </a:r>
            <a:r>
              <a:rPr lang="en-US" dirty="0"/>
              <a:t> FROM </a:t>
            </a:r>
            <a:r>
              <a:rPr lang="en-US" dirty="0" err="1"/>
              <a:t>tableName</a:t>
            </a:r>
            <a:r>
              <a:rPr lang="en-US" dirty="0"/>
              <a:t> INNER JOIN </a:t>
            </a:r>
            <a:r>
              <a:rPr lang="en-US" dirty="0" err="1"/>
              <a:t>tableName</a:t>
            </a:r>
            <a:r>
              <a:rPr lang="en-US" dirty="0"/>
              <a:t> USING(</a:t>
            </a:r>
            <a:r>
              <a:rPr lang="en-US" dirty="0" err="1"/>
              <a:t>fieldName</a:t>
            </a:r>
            <a:r>
              <a:rPr lang="en-US" dirty="0" smtClean="0"/>
              <a:t>);</a:t>
            </a:r>
          </a:p>
          <a:p>
            <a:endParaRPr lang="en-US" dirty="0"/>
          </a:p>
          <a:p>
            <a:r>
              <a:rPr lang="en-US" dirty="0" smtClean="0"/>
              <a:t>Returns a list of </a:t>
            </a:r>
            <a:r>
              <a:rPr lang="en-US" dirty="0" err="1" smtClean="0"/>
              <a:t>fieldName</a:t>
            </a:r>
            <a:r>
              <a:rPr lang="en-US" dirty="0" smtClean="0"/>
              <a:t> values including null, each occurs once in the listing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BY clause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95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Group </a:t>
            </a:r>
            <a:r>
              <a:rPr lang="en-US" dirty="0" smtClean="0"/>
              <a:t>by eliminates duplicates</a:t>
            </a:r>
          </a:p>
          <a:p>
            <a:r>
              <a:rPr lang="en-US" dirty="0" smtClean="0"/>
              <a:t>Sorts the result set by the GROUP BY field(s)</a:t>
            </a:r>
          </a:p>
          <a:p>
            <a:pPr lvl="1"/>
            <a:r>
              <a:rPr lang="en-US" dirty="0" smtClean="0"/>
              <a:t>By 1</a:t>
            </a:r>
            <a:r>
              <a:rPr lang="en-US" baseline="30000" dirty="0" smtClean="0"/>
              <a:t>st</a:t>
            </a:r>
            <a:r>
              <a:rPr lang="en-US" dirty="0" smtClean="0"/>
              <a:t>, then by 2</a:t>
            </a:r>
            <a:r>
              <a:rPr lang="en-US" baseline="30000" dirty="0" smtClean="0"/>
              <a:t>nd</a:t>
            </a:r>
            <a:r>
              <a:rPr lang="en-US" dirty="0" smtClean="0"/>
              <a:t> …</a:t>
            </a:r>
          </a:p>
          <a:p>
            <a:pPr lvl="1"/>
            <a:r>
              <a:rPr lang="en-US" dirty="0" smtClean="0"/>
              <a:t>Therefore no need for ORDER BY</a:t>
            </a:r>
            <a:endParaRPr lang="en-US" dirty="0"/>
          </a:p>
          <a:p>
            <a:r>
              <a:rPr lang="en-US" dirty="0" smtClean="0"/>
              <a:t>With COUNT</a:t>
            </a:r>
            <a:r>
              <a:rPr lang="en-US" dirty="0"/>
              <a:t>, GROUP BY can determine how many rows are included in a </a:t>
            </a:r>
            <a:r>
              <a:rPr lang="en-US" dirty="0" smtClean="0"/>
              <a:t>group</a:t>
            </a:r>
          </a:p>
          <a:p>
            <a:r>
              <a:rPr lang="en-US" dirty="0" smtClean="0"/>
              <a:t>Drops nulls</a:t>
            </a:r>
          </a:p>
          <a:p>
            <a:r>
              <a:rPr lang="en-US" dirty="0" smtClean="0"/>
              <a:t>GROUP </a:t>
            </a:r>
            <a:r>
              <a:rPr lang="en-US" dirty="0"/>
              <a:t>BY acts as selection is being made whereas WHERE and ORDER BY act on the rows returned by the query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49530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</a:t>
            </a:r>
            <a:r>
              <a:rPr lang="en-US" dirty="0" err="1"/>
              <a:t>fieldName</a:t>
            </a:r>
            <a:r>
              <a:rPr lang="en-US" dirty="0"/>
              <a:t>, COUNT(</a:t>
            </a:r>
            <a:r>
              <a:rPr lang="en-US" dirty="0" err="1"/>
              <a:t>fieldNameFromSelect</a:t>
            </a:r>
            <a:r>
              <a:rPr lang="en-US" dirty="0"/>
              <a:t>) FROM </a:t>
            </a:r>
            <a:r>
              <a:rPr lang="en-US" dirty="0" err="1"/>
              <a:t>tableName</a:t>
            </a:r>
            <a:r>
              <a:rPr lang="en-US" dirty="0"/>
              <a:t> GROUP BY </a:t>
            </a:r>
            <a:r>
              <a:rPr lang="en-US" dirty="0" err="1"/>
              <a:t>fieldName</a:t>
            </a:r>
            <a:r>
              <a:rPr lang="en-US" dirty="0"/>
              <a:t>;</a:t>
            </a:r>
          </a:p>
          <a:p>
            <a:endParaRPr lang="en-US" dirty="0"/>
          </a:p>
          <a:p>
            <a:r>
              <a:rPr lang="en-US" dirty="0" smtClean="0"/>
              <a:t>*Lists field name and the number of </a:t>
            </a:r>
            <a:r>
              <a:rPr lang="en-US" dirty="0" err="1" smtClean="0"/>
              <a:t>occurances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COUNT()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Counts rows or values</a:t>
            </a:r>
          </a:p>
          <a:p>
            <a:r>
              <a:rPr lang="en-US" dirty="0" smtClean="0"/>
              <a:t>COUNT (*) returns the number of rows</a:t>
            </a:r>
          </a:p>
          <a:p>
            <a:r>
              <a:rPr lang="en-US" dirty="0"/>
              <a:t>COUNT() returns number of non-nulls in </a:t>
            </a:r>
            <a:r>
              <a:rPr lang="en-US" dirty="0" smtClean="0"/>
              <a:t>the column</a:t>
            </a:r>
          </a:p>
          <a:p>
            <a:r>
              <a:rPr lang="en-US" dirty="0" smtClean="0"/>
              <a:t>COUNT(Expression) returns the number of non-null values for the expression</a:t>
            </a:r>
            <a:endParaRPr lang="en-US" dirty="0"/>
          </a:p>
          <a:p>
            <a:r>
              <a:rPr lang="en-US" dirty="0" smtClean="0"/>
              <a:t>COUNT(DISTINCT Expression) returns the number of unique non-null values in the expression</a:t>
            </a:r>
          </a:p>
        </p:txBody>
      </p:sp>
    </p:spTree>
    <p:extLst>
      <p:ext uri="{BB962C8B-B14F-4D97-AF65-F5344CB8AC3E}">
        <p14:creationId xmlns:p14="http://schemas.microsoft.com/office/powerpoint/2010/main" val="749190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CONCAT()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String concatenation function</a:t>
            </a:r>
          </a:p>
          <a:p>
            <a:r>
              <a:rPr lang="en-US" dirty="0" smtClean="0"/>
              <a:t>May be used to combine several fields into one</a:t>
            </a:r>
          </a:p>
          <a:p>
            <a:r>
              <a:rPr lang="en-US" dirty="0" smtClean="0"/>
              <a:t>CONCAT(</a:t>
            </a:r>
            <a:r>
              <a:rPr lang="en-US" dirty="0" err="1" smtClean="0"/>
              <a:t>fieldOne</a:t>
            </a:r>
            <a:r>
              <a:rPr lang="en-US" dirty="0" smtClean="0"/>
              <a:t>, “ “ , </a:t>
            </a:r>
            <a:r>
              <a:rPr lang="en-US" dirty="0" err="1" smtClean="0"/>
              <a:t>fieldTwo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CONCAT(</a:t>
            </a:r>
            <a:r>
              <a:rPr lang="en-US" dirty="0" err="1" smtClean="0"/>
              <a:t>firstName</a:t>
            </a:r>
            <a:r>
              <a:rPr lang="en-US" dirty="0" smtClean="0"/>
              <a:t>, “ “, </a:t>
            </a:r>
            <a:r>
              <a:rPr lang="en-US" dirty="0" err="1" smtClean="0"/>
              <a:t>lastName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Use AS to make it pretty on 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470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604</Words>
  <Application>Microsoft Office PowerPoint</Application>
  <PresentationFormat>On-screen Show (4:3)</PresentationFormat>
  <Paragraphs>109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Advanced Queries</vt:lpstr>
      <vt:lpstr>Creating Aliases</vt:lpstr>
      <vt:lpstr>Column Alias</vt:lpstr>
      <vt:lpstr>Table Alias</vt:lpstr>
      <vt:lpstr>Aggregation of Data</vt:lpstr>
      <vt:lpstr>DISTINCT clause</vt:lpstr>
      <vt:lpstr>GROUP BY clause</vt:lpstr>
      <vt:lpstr>COUNT()</vt:lpstr>
      <vt:lpstr>CONCAT()</vt:lpstr>
      <vt:lpstr>GROUP_CONCAT</vt:lpstr>
      <vt:lpstr>MIN() and MAX()</vt:lpstr>
      <vt:lpstr>SUM()</vt:lpstr>
      <vt:lpstr>AVG() and STD() or STDDEV()</vt:lpstr>
      <vt:lpstr>HAVING clause</vt:lpstr>
      <vt:lpstr>How it works</vt:lpstr>
      <vt:lpstr>Including computations in output</vt:lpstr>
    </vt:vector>
  </TitlesOfParts>
  <Company>Coleman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Queries</dc:title>
  <dc:creator>charliem</dc:creator>
  <cp:lastModifiedBy>Charlie</cp:lastModifiedBy>
  <cp:revision>28</cp:revision>
  <dcterms:created xsi:type="dcterms:W3CDTF">2010-11-10T19:40:36Z</dcterms:created>
  <dcterms:modified xsi:type="dcterms:W3CDTF">2010-11-14T20:09:04Z</dcterms:modified>
</cp:coreProperties>
</file>